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555" r:id="rId2"/>
    <p:sldId id="544" r:id="rId3"/>
    <p:sldId id="547" r:id="rId4"/>
    <p:sldId id="568" r:id="rId5"/>
    <p:sldId id="507" r:id="rId6"/>
    <p:sldId id="570" r:id="rId7"/>
    <p:sldId id="558" r:id="rId8"/>
    <p:sldId id="582" r:id="rId9"/>
    <p:sldId id="581" r:id="rId10"/>
    <p:sldId id="576" r:id="rId11"/>
    <p:sldId id="564" r:id="rId12"/>
    <p:sldId id="566" r:id="rId13"/>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2"/>
            <a:ext cx="3043979" cy="467363"/>
          </a:xfrm>
          <a:prstGeom prst="rect">
            <a:avLst/>
          </a:prstGeom>
        </p:spPr>
        <p:txBody>
          <a:bodyPr vert="horz" lIns="91546" tIns="45776" rIns="91546" bIns="45776" rtlCol="0"/>
          <a:lstStyle>
            <a:lvl1pPr algn="l">
              <a:defRPr sz="1200"/>
            </a:lvl1pPr>
          </a:lstStyle>
          <a:p>
            <a:endParaRPr lang="en-US" dirty="0"/>
          </a:p>
        </p:txBody>
      </p:sp>
      <p:sp>
        <p:nvSpPr>
          <p:cNvPr id="3" name="Date Placeholder 2"/>
          <p:cNvSpPr>
            <a:spLocks noGrp="1"/>
          </p:cNvSpPr>
          <p:nvPr>
            <p:ph type="dt" sz="quarter" idx="1"/>
          </p:nvPr>
        </p:nvSpPr>
        <p:spPr>
          <a:xfrm>
            <a:off x="3977534" y="2"/>
            <a:ext cx="3043979" cy="467363"/>
          </a:xfrm>
          <a:prstGeom prst="rect">
            <a:avLst/>
          </a:prstGeom>
        </p:spPr>
        <p:txBody>
          <a:bodyPr vert="horz" lIns="91546" tIns="45776" rIns="91546" bIns="45776" rtlCol="0"/>
          <a:lstStyle>
            <a:lvl1pPr algn="r">
              <a:defRPr sz="1200"/>
            </a:lvl1pPr>
          </a:lstStyle>
          <a:p>
            <a:fld id="{F00FE35C-138C-4CBF-A567-A883512684F2}" type="datetimeFigureOut">
              <a:rPr lang="en-US" smtClean="0"/>
              <a:t>3/4/2019</a:t>
            </a:fld>
            <a:endParaRPr lang="en-US" dirty="0"/>
          </a:p>
        </p:txBody>
      </p:sp>
      <p:sp>
        <p:nvSpPr>
          <p:cNvPr id="4" name="Footer Placeholder 3"/>
          <p:cNvSpPr>
            <a:spLocks noGrp="1"/>
          </p:cNvSpPr>
          <p:nvPr>
            <p:ph type="ftr" sz="quarter" idx="2"/>
          </p:nvPr>
        </p:nvSpPr>
        <p:spPr>
          <a:xfrm>
            <a:off x="4" y="8841741"/>
            <a:ext cx="3043979" cy="467363"/>
          </a:xfrm>
          <a:prstGeom prst="rect">
            <a:avLst/>
          </a:prstGeom>
        </p:spPr>
        <p:txBody>
          <a:bodyPr vert="horz" lIns="91546" tIns="45776" rIns="91546" bIns="4577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7534" y="8841741"/>
            <a:ext cx="3043979" cy="467363"/>
          </a:xfrm>
          <a:prstGeom prst="rect">
            <a:avLst/>
          </a:prstGeom>
        </p:spPr>
        <p:txBody>
          <a:bodyPr vert="horz" lIns="91546" tIns="45776" rIns="91546" bIns="45776" rtlCol="0" anchor="b"/>
          <a:lstStyle>
            <a:lvl1pPr algn="r">
              <a:defRPr sz="1200"/>
            </a:lvl1pPr>
          </a:lstStyle>
          <a:p>
            <a:fld id="{34F8F815-E6AE-411D-B57E-FE00650BE01D}" type="slidenum">
              <a:rPr lang="en-US" smtClean="0"/>
              <a:t>‹#›</a:t>
            </a:fld>
            <a:endParaRPr lang="en-US" dirty="0"/>
          </a:p>
        </p:txBody>
      </p:sp>
    </p:spTree>
    <p:extLst>
      <p:ext uri="{BB962C8B-B14F-4D97-AF65-F5344CB8AC3E}">
        <p14:creationId xmlns:p14="http://schemas.microsoft.com/office/powerpoint/2010/main" val="32763317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3043979" cy="467363"/>
          </a:xfrm>
          <a:prstGeom prst="rect">
            <a:avLst/>
          </a:prstGeom>
        </p:spPr>
        <p:txBody>
          <a:bodyPr vert="horz" lIns="91557" tIns="45781" rIns="91557" bIns="45781" rtlCol="0"/>
          <a:lstStyle>
            <a:lvl1pPr algn="l">
              <a:defRPr sz="1200"/>
            </a:lvl1pPr>
          </a:lstStyle>
          <a:p>
            <a:endParaRPr lang="en-US" dirty="0"/>
          </a:p>
        </p:txBody>
      </p:sp>
      <p:sp>
        <p:nvSpPr>
          <p:cNvPr id="3" name="Date Placeholder 2"/>
          <p:cNvSpPr>
            <a:spLocks noGrp="1"/>
          </p:cNvSpPr>
          <p:nvPr>
            <p:ph type="dt" idx="1"/>
          </p:nvPr>
        </p:nvSpPr>
        <p:spPr>
          <a:xfrm>
            <a:off x="3977533" y="2"/>
            <a:ext cx="3043979" cy="467363"/>
          </a:xfrm>
          <a:prstGeom prst="rect">
            <a:avLst/>
          </a:prstGeom>
        </p:spPr>
        <p:txBody>
          <a:bodyPr vert="horz" lIns="91557" tIns="45781" rIns="91557" bIns="45781" rtlCol="0"/>
          <a:lstStyle>
            <a:lvl1pPr algn="r">
              <a:defRPr sz="1200"/>
            </a:lvl1pPr>
          </a:lstStyle>
          <a:p>
            <a:fld id="{705F9C39-EC77-4579-9A89-5C731231A279}" type="datetimeFigureOut">
              <a:rPr lang="en-US" smtClean="0"/>
              <a:t>3/4/2019</a:t>
            </a:fld>
            <a:endParaRPr lang="en-US" dirty="0"/>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1557" tIns="45781" rIns="91557" bIns="45781" rtlCol="0" anchor="ctr"/>
          <a:lstStyle/>
          <a:p>
            <a:endParaRPr lang="en-US" dirty="0"/>
          </a:p>
        </p:txBody>
      </p:sp>
      <p:sp>
        <p:nvSpPr>
          <p:cNvPr id="5" name="Notes Placeholder 4"/>
          <p:cNvSpPr>
            <a:spLocks noGrp="1"/>
          </p:cNvSpPr>
          <p:nvPr>
            <p:ph type="body" sz="quarter" idx="3"/>
          </p:nvPr>
        </p:nvSpPr>
        <p:spPr>
          <a:xfrm>
            <a:off x="702946" y="4479689"/>
            <a:ext cx="5617208" cy="3665776"/>
          </a:xfrm>
          <a:prstGeom prst="rect">
            <a:avLst/>
          </a:prstGeom>
        </p:spPr>
        <p:txBody>
          <a:bodyPr vert="horz" lIns="91557" tIns="45781" rIns="91557" bIns="4578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3" y="8841740"/>
            <a:ext cx="3043979" cy="467363"/>
          </a:xfrm>
          <a:prstGeom prst="rect">
            <a:avLst/>
          </a:prstGeom>
        </p:spPr>
        <p:txBody>
          <a:bodyPr vert="horz" lIns="91557" tIns="45781" rIns="91557" bIns="457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7533" y="8841740"/>
            <a:ext cx="3043979" cy="467363"/>
          </a:xfrm>
          <a:prstGeom prst="rect">
            <a:avLst/>
          </a:prstGeom>
        </p:spPr>
        <p:txBody>
          <a:bodyPr vert="horz" lIns="91557" tIns="45781" rIns="91557" bIns="45781" rtlCol="0" anchor="b"/>
          <a:lstStyle>
            <a:lvl1pPr algn="r">
              <a:defRPr sz="1200"/>
            </a:lvl1pPr>
          </a:lstStyle>
          <a:p>
            <a:fld id="{B3B62B01-2518-473F-8342-F6161029C904}" type="slidenum">
              <a:rPr lang="en-US" smtClean="0"/>
              <a:t>‹#›</a:t>
            </a:fld>
            <a:endParaRPr lang="en-US" dirty="0"/>
          </a:p>
        </p:txBody>
      </p:sp>
    </p:spTree>
    <p:extLst>
      <p:ext uri="{BB962C8B-B14F-4D97-AF65-F5344CB8AC3E}">
        <p14:creationId xmlns:p14="http://schemas.microsoft.com/office/powerpoint/2010/main" val="1910779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EF1D49-DAA7-42FB-B7C8-836D495E9AF9}" type="slidenum">
              <a:rPr lang="en-US" smtClean="0"/>
              <a:t>7</a:t>
            </a:fld>
            <a:endParaRPr lang="en-US" dirty="0"/>
          </a:p>
        </p:txBody>
      </p:sp>
    </p:spTree>
    <p:extLst>
      <p:ext uri="{BB962C8B-B14F-4D97-AF65-F5344CB8AC3E}">
        <p14:creationId xmlns:p14="http://schemas.microsoft.com/office/powerpoint/2010/main" val="3639404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4102660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1356231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3751304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1458722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226364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1624079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322580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843754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99991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1450087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E5A0E3-3BEA-49F5-9356-4B3066540FA6}" type="datetimeFigureOut">
              <a:rPr lang="en-US" smtClean="0"/>
              <a:t>3/4/2019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24BDE7-0BB8-492F-BAF2-D458759650CE}" type="slidenum">
              <a:rPr lang="en-US" smtClean="0"/>
              <a:t>‹#›</a:t>
            </a:fld>
            <a:endParaRPr lang="en-US" dirty="0"/>
          </a:p>
        </p:txBody>
      </p:sp>
    </p:spTree>
    <p:extLst>
      <p:ext uri="{BB962C8B-B14F-4D97-AF65-F5344CB8AC3E}">
        <p14:creationId xmlns:p14="http://schemas.microsoft.com/office/powerpoint/2010/main" val="346103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E5A0E3-3BEA-49F5-9356-4B3066540FA6}" type="datetimeFigureOut">
              <a:rPr lang="en-US" smtClean="0"/>
              <a:t>3/4/2019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24BDE7-0BB8-492F-BAF2-D458759650CE}" type="slidenum">
              <a:rPr lang="en-US" smtClean="0"/>
              <a:t>‹#›</a:t>
            </a:fld>
            <a:endParaRPr lang="en-US" dirty="0"/>
          </a:p>
        </p:txBody>
      </p:sp>
    </p:spTree>
    <p:extLst>
      <p:ext uri="{BB962C8B-B14F-4D97-AF65-F5344CB8AC3E}">
        <p14:creationId xmlns:p14="http://schemas.microsoft.com/office/powerpoint/2010/main" val="239424184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
            </a:r>
            <a:br>
              <a:rPr lang="en-US" b="1" dirty="0" smtClean="0"/>
            </a:br>
            <a:r>
              <a:rPr lang="en-US" b="1" dirty="0" smtClean="0"/>
              <a:t>Save the Earth?</a:t>
            </a:r>
            <a:br>
              <a:rPr lang="en-US" b="1" dirty="0" smtClean="0"/>
            </a:br>
            <a:endParaRPr lang="en-US" b="1" dirty="0"/>
          </a:p>
        </p:txBody>
      </p:sp>
      <p:sp>
        <p:nvSpPr>
          <p:cNvPr id="3" name="Subtitle 2"/>
          <p:cNvSpPr>
            <a:spLocks noGrp="1"/>
          </p:cNvSpPr>
          <p:nvPr>
            <p:ph type="subTitle" idx="1"/>
          </p:nvPr>
        </p:nvSpPr>
        <p:spPr/>
        <p:txBody>
          <a:bodyPr>
            <a:normAutofit/>
          </a:bodyPr>
          <a:lstStyle/>
          <a:p>
            <a:r>
              <a:rPr lang="en-US" sz="4000" b="1" dirty="0">
                <a:solidFill>
                  <a:schemeClr val="tx1"/>
                </a:solidFill>
              </a:rPr>
              <a:t/>
            </a:r>
            <a:br>
              <a:rPr lang="en-US" sz="4000" b="1" dirty="0">
                <a:solidFill>
                  <a:schemeClr val="tx1"/>
                </a:solidFill>
              </a:rPr>
            </a:br>
            <a:endParaRPr lang="en-US" sz="4000" b="1" dirty="0">
              <a:solidFill>
                <a:schemeClr val="tx1"/>
              </a:solidFill>
            </a:endParaRPr>
          </a:p>
        </p:txBody>
      </p:sp>
    </p:spTree>
    <p:extLst>
      <p:ext uri="{BB962C8B-B14F-4D97-AF65-F5344CB8AC3E}">
        <p14:creationId xmlns:p14="http://schemas.microsoft.com/office/powerpoint/2010/main" val="15304348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Three </a:t>
            </a:r>
            <a:r>
              <a:rPr lang="en-US" b="1" dirty="0" smtClean="0"/>
              <a:t>stages </a:t>
            </a:r>
            <a:r>
              <a:rPr lang="en-US" b="1" dirty="0"/>
              <a:t>of </a:t>
            </a:r>
            <a:r>
              <a:rPr lang="en-US" b="1" dirty="0" smtClean="0"/>
              <a:t>truth</a:t>
            </a:r>
            <a:endParaRPr lang="en-US" b="1" dirty="0"/>
          </a:p>
        </p:txBody>
      </p:sp>
      <p:sp>
        <p:nvSpPr>
          <p:cNvPr id="3" name="Content Placeholder 2"/>
          <p:cNvSpPr>
            <a:spLocks noGrp="1"/>
          </p:cNvSpPr>
          <p:nvPr>
            <p:ph idx="1"/>
          </p:nvPr>
        </p:nvSpPr>
        <p:spPr/>
        <p:txBody>
          <a:bodyPr>
            <a:normAutofit lnSpcReduction="10000"/>
          </a:bodyPr>
          <a:lstStyle/>
          <a:p>
            <a:r>
              <a:rPr lang="en-US" dirty="0" smtClean="0"/>
              <a:t>Arthur </a:t>
            </a:r>
            <a:r>
              <a:rPr lang="en-US" dirty="0"/>
              <a:t>Schopenhauer, 19th Century German Philosopher.</a:t>
            </a:r>
          </a:p>
          <a:p>
            <a:pPr marL="0" indent="0">
              <a:buNone/>
            </a:pPr>
            <a:endParaRPr lang="fr-FR" dirty="0"/>
          </a:p>
          <a:p>
            <a:pPr marL="0" indent="0">
              <a:buNone/>
            </a:pPr>
            <a:r>
              <a:rPr lang="fr-FR" dirty="0" smtClean="0"/>
              <a:t>1</a:t>
            </a:r>
            <a:r>
              <a:rPr lang="fr-FR" dirty="0"/>
              <a:t>. Ridicule.</a:t>
            </a:r>
          </a:p>
          <a:p>
            <a:endParaRPr lang="fr-FR" dirty="0"/>
          </a:p>
          <a:p>
            <a:pPr marL="0" indent="0">
              <a:buNone/>
            </a:pPr>
            <a:r>
              <a:rPr lang="fr-FR" dirty="0"/>
              <a:t>2. Violent Opposition.</a:t>
            </a:r>
          </a:p>
          <a:p>
            <a:endParaRPr lang="fr-FR" dirty="0"/>
          </a:p>
          <a:p>
            <a:pPr marL="0" indent="0">
              <a:buNone/>
            </a:pPr>
            <a:r>
              <a:rPr lang="fr-FR" dirty="0" smtClean="0"/>
              <a:t>3. </a:t>
            </a:r>
            <a:r>
              <a:rPr lang="fr-FR" dirty="0"/>
              <a:t>Acceptance</a:t>
            </a:r>
            <a:r>
              <a:rPr lang="fr-FR" dirty="0" smtClean="0"/>
              <a:t>.</a:t>
            </a:r>
          </a:p>
          <a:p>
            <a:pPr marL="0" indent="0">
              <a:buNone/>
            </a:pPr>
            <a:endParaRPr lang="fr-FR" dirty="0"/>
          </a:p>
          <a:p>
            <a:pPr marL="0" indent="0">
              <a:buNone/>
            </a:pPr>
            <a:endParaRPr lang="en-US" dirty="0"/>
          </a:p>
        </p:txBody>
      </p:sp>
    </p:spTree>
    <p:extLst>
      <p:ext uri="{BB962C8B-B14F-4D97-AF65-F5344CB8AC3E}">
        <p14:creationId xmlns:p14="http://schemas.microsoft.com/office/powerpoint/2010/main" val="92068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An </a:t>
            </a:r>
            <a:r>
              <a:rPr lang="en-US" b="1" dirty="0"/>
              <a:t>e</a:t>
            </a:r>
            <a:r>
              <a:rPr lang="en-US" b="1" dirty="0" smtClean="0"/>
              <a:t>xistential crisis</a:t>
            </a:r>
            <a:br>
              <a:rPr lang="en-US" b="1" dirty="0" smtClean="0"/>
            </a:br>
            <a:r>
              <a:rPr lang="en-US" sz="3900" dirty="0" smtClean="0"/>
              <a:t>(self-scrutiny)</a:t>
            </a:r>
            <a:endParaRPr lang="en-US" sz="3900" b="1" dirty="0"/>
          </a:p>
        </p:txBody>
      </p:sp>
      <p:sp>
        <p:nvSpPr>
          <p:cNvPr id="3" name="Content Placeholder 2"/>
          <p:cNvSpPr>
            <a:spLocks noGrp="1"/>
          </p:cNvSpPr>
          <p:nvPr>
            <p:ph idx="1"/>
          </p:nvPr>
        </p:nvSpPr>
        <p:spPr/>
        <p:txBody>
          <a:bodyPr>
            <a:normAutofit fontScale="85000" lnSpcReduction="10000"/>
          </a:bodyPr>
          <a:lstStyle/>
          <a:p>
            <a:r>
              <a:rPr lang="en-US" sz="2800" dirty="0"/>
              <a:t>Questioning the </a:t>
            </a:r>
            <a:r>
              <a:rPr lang="en-US" sz="2800" dirty="0" smtClean="0"/>
              <a:t>purpose </a:t>
            </a:r>
            <a:r>
              <a:rPr lang="en-US" sz="2800" dirty="0"/>
              <a:t>of </a:t>
            </a:r>
            <a:r>
              <a:rPr lang="en-US" sz="2800" dirty="0" smtClean="0"/>
              <a:t>life: Who </a:t>
            </a:r>
            <a:r>
              <a:rPr lang="en-US" sz="2800" dirty="0"/>
              <a:t>am I? Why am I here</a:t>
            </a:r>
            <a:r>
              <a:rPr lang="en-US" sz="2800" dirty="0" smtClean="0"/>
              <a:t>? </a:t>
            </a:r>
            <a:endParaRPr lang="en-US" sz="2800" dirty="0"/>
          </a:p>
          <a:p>
            <a:pPr marL="0" indent="0">
              <a:buNone/>
            </a:pPr>
            <a:endParaRPr lang="en-US" sz="2800" dirty="0"/>
          </a:p>
          <a:p>
            <a:r>
              <a:rPr lang="en-US" sz="2800" dirty="0" smtClean="0"/>
              <a:t>When core beliefs are challenged.</a:t>
            </a:r>
          </a:p>
          <a:p>
            <a:endParaRPr lang="en-US" sz="2800" dirty="0"/>
          </a:p>
          <a:p>
            <a:r>
              <a:rPr lang="en-US" sz="2800" dirty="0" smtClean="0"/>
              <a:t>Wake up call: </a:t>
            </a:r>
            <a:r>
              <a:rPr lang="en-US" sz="2800" dirty="0"/>
              <a:t>f</a:t>
            </a:r>
            <a:r>
              <a:rPr lang="en-US" sz="2800" dirty="0" smtClean="0"/>
              <a:t>orced to reevaluate </a:t>
            </a:r>
            <a:r>
              <a:rPr lang="en-US" sz="2800" dirty="0"/>
              <a:t>our lives</a:t>
            </a:r>
            <a:r>
              <a:rPr lang="en-US" sz="2800" dirty="0" smtClean="0"/>
              <a:t>.</a:t>
            </a:r>
          </a:p>
          <a:p>
            <a:endParaRPr lang="en-US" sz="2800" dirty="0"/>
          </a:p>
          <a:p>
            <a:r>
              <a:rPr lang="en-US" sz="2800" dirty="0" smtClean="0"/>
              <a:t>Can be a rude awakening</a:t>
            </a:r>
            <a:r>
              <a:rPr lang="en-US" sz="2800" dirty="0"/>
              <a:t> </a:t>
            </a:r>
            <a:r>
              <a:rPr lang="en-US" sz="2800" dirty="0" smtClean="0"/>
              <a:t>(unsettling).</a:t>
            </a:r>
          </a:p>
          <a:p>
            <a:pPr marL="0" indent="0">
              <a:buNone/>
            </a:pPr>
            <a:endParaRPr lang="en-US" sz="2800" dirty="0" smtClean="0"/>
          </a:p>
          <a:p>
            <a:pPr marL="0" indent="0">
              <a:buNone/>
            </a:pPr>
            <a:r>
              <a:rPr lang="en-US" sz="2800" dirty="0"/>
              <a:t>	</a:t>
            </a:r>
            <a:r>
              <a:rPr lang="en-US" sz="2800" dirty="0" smtClean="0">
                <a:sym typeface="Wingdings 3" panose="05040102010807070707" pitchFamily="18" charset="2"/>
              </a:rPr>
              <a:t> </a:t>
            </a:r>
            <a:r>
              <a:rPr lang="en-US" sz="2800" dirty="0" smtClean="0"/>
              <a:t>I may be responsible?</a:t>
            </a:r>
          </a:p>
          <a:p>
            <a:pPr marL="0" indent="0">
              <a:buNone/>
            </a:pPr>
            <a:endParaRPr lang="en-US" sz="2800" dirty="0" smtClean="0"/>
          </a:p>
          <a:p>
            <a:pPr marL="0" indent="0">
              <a:buNone/>
            </a:pPr>
            <a:r>
              <a:rPr lang="en-US" sz="2800" dirty="0"/>
              <a:t>	</a:t>
            </a:r>
            <a:r>
              <a:rPr lang="en-US" sz="2800" dirty="0" smtClean="0">
                <a:sym typeface="Wingdings 3" panose="05040102010807070707" pitchFamily="18" charset="2"/>
              </a:rPr>
              <a:t> Asking why </a:t>
            </a:r>
            <a:r>
              <a:rPr lang="en-US" sz="2800" smtClean="0">
                <a:sym typeface="Wingdings 3" panose="05040102010807070707" pitchFamily="18" charset="2"/>
              </a:rPr>
              <a:t>can hurt.</a:t>
            </a:r>
            <a:endParaRPr lang="en-US" sz="2800" dirty="0"/>
          </a:p>
          <a:p>
            <a:pPr marL="0" indent="0">
              <a:buNone/>
            </a:pPr>
            <a:endParaRPr lang="en-US" sz="2800" dirty="0" smtClean="0"/>
          </a:p>
          <a:p>
            <a:endParaRPr lang="en-US" sz="2800" dirty="0"/>
          </a:p>
          <a:p>
            <a:pPr marL="0" indent="0">
              <a:buNone/>
            </a:pPr>
            <a:endParaRPr lang="en-US" sz="2800" dirty="0"/>
          </a:p>
          <a:p>
            <a:pPr marL="0" indent="0">
              <a:buNone/>
            </a:pPr>
            <a:endParaRPr lang="en-US" sz="3400" dirty="0" smtClean="0"/>
          </a:p>
          <a:p>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710087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76200"/>
            <a:ext cx="8991600" cy="5970865"/>
          </a:xfrm>
          <a:prstGeom prst="rect">
            <a:avLst/>
          </a:prstGeom>
          <a:noFill/>
        </p:spPr>
        <p:txBody>
          <a:bodyPr wrap="square" rtlCol="0">
            <a:spAutoFit/>
          </a:bodyPr>
          <a:lstStyle/>
          <a:p>
            <a:r>
              <a:rPr lang="en-US" sz="2800" dirty="0" smtClean="0"/>
              <a:t>‘The </a:t>
            </a:r>
            <a:r>
              <a:rPr lang="en-US" sz="2800" dirty="0"/>
              <a:t>question will be asked and the question will be answered, what kind of species we are? Are we locusts, a curse on the planet? We’re busy, we’re working, but what we’re doing is so heedless and so destructive we leave nothing but disaster in our wake. Or are we honey bees? Honey bees work hard too, but they fit in with the ecosystem and they’re actually are a blessing on the planet, they’re a blessing to all creation because their work actually makes more life possible. That’s our challenge as a human species, to be honey bees</a:t>
            </a:r>
            <a:r>
              <a:rPr lang="en-US" sz="2800" dirty="0" smtClean="0"/>
              <a:t>.’</a:t>
            </a:r>
            <a:endParaRPr lang="en-US" sz="2800" dirty="0"/>
          </a:p>
          <a:p>
            <a:endParaRPr lang="en-US" sz="2800" dirty="0"/>
          </a:p>
          <a:p>
            <a:r>
              <a:rPr lang="en-US" sz="2800" dirty="0"/>
              <a:t>Van Jones</a:t>
            </a:r>
          </a:p>
          <a:p>
            <a:r>
              <a:rPr lang="en-US" sz="2800" b="1" dirty="0"/>
              <a:t>Heist, The Movie </a:t>
            </a:r>
            <a:r>
              <a:rPr lang="en-US" sz="2800" dirty="0"/>
              <a:t>(2012)</a:t>
            </a:r>
          </a:p>
          <a:p>
            <a:endParaRPr lang="en-US" dirty="0"/>
          </a:p>
        </p:txBody>
      </p:sp>
      <p:pic>
        <p:nvPicPr>
          <p:cNvPr id="3" name="Picture 2"/>
          <p:cNvPicPr>
            <a:picLocks noChangeAspect="1"/>
          </p:cNvPicPr>
          <p:nvPr/>
        </p:nvPicPr>
        <p:blipFill>
          <a:blip r:embed="rId2"/>
          <a:stretch>
            <a:fillRect/>
          </a:stretch>
        </p:blipFill>
        <p:spPr>
          <a:xfrm>
            <a:off x="6245107" y="4038600"/>
            <a:ext cx="2822693" cy="2740396"/>
          </a:xfrm>
          <a:prstGeom prst="rect">
            <a:avLst/>
          </a:prstGeom>
        </p:spPr>
      </p:pic>
    </p:spTree>
    <p:extLst>
      <p:ext uri="{BB962C8B-B14F-4D97-AF65-F5344CB8AC3E}">
        <p14:creationId xmlns:p14="http://schemas.microsoft.com/office/powerpoint/2010/main" val="6504231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8578" name="Title 1"/>
          <p:cNvSpPr>
            <a:spLocks noGrp="1"/>
          </p:cNvSpPr>
          <p:nvPr>
            <p:ph type="title"/>
          </p:nvPr>
        </p:nvSpPr>
        <p:spPr/>
        <p:txBody>
          <a:bodyPr/>
          <a:lstStyle/>
          <a:p>
            <a:pPr eaLnBrk="1" hangingPunct="1"/>
            <a:r>
              <a:rPr lang="en-US" altLang="en-US" b="1" smtClean="0"/>
              <a:t>Faustian bargain</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defRPr/>
            </a:pPr>
            <a:r>
              <a:rPr lang="en-US" sz="3000" dirty="0" smtClean="0"/>
              <a:t>Making a deal with the devil. </a:t>
            </a:r>
          </a:p>
          <a:p>
            <a:pPr eaLnBrk="1" fontAlgn="auto" hangingPunct="1">
              <a:spcAft>
                <a:spcPts val="0"/>
              </a:spcAft>
              <a:defRPr/>
            </a:pPr>
            <a:endParaRPr lang="en-US" sz="3000" dirty="0"/>
          </a:p>
          <a:p>
            <a:pPr marL="0" indent="0" eaLnBrk="1" fontAlgn="auto" hangingPunct="1">
              <a:spcAft>
                <a:spcPts val="0"/>
              </a:spcAft>
              <a:buFont typeface="Arial" panose="020B0604020202020204" pitchFamily="34" charset="0"/>
              <a:buNone/>
              <a:defRPr/>
            </a:pPr>
            <a:r>
              <a:rPr lang="en-US" sz="3000" dirty="0" smtClean="0"/>
              <a:t>	</a:t>
            </a:r>
            <a:r>
              <a:rPr lang="en-US" sz="3000" dirty="0" smtClean="0">
                <a:sym typeface="Wingdings 3" panose="05040102010807070707" pitchFamily="18" charset="2"/>
              </a:rPr>
              <a:t> </a:t>
            </a:r>
            <a:r>
              <a:rPr lang="en-US" sz="3000" dirty="0" smtClean="0"/>
              <a:t>Pay a high price.</a:t>
            </a:r>
          </a:p>
          <a:p>
            <a:pPr marL="0" indent="0" eaLnBrk="1" fontAlgn="auto" hangingPunct="1">
              <a:spcAft>
                <a:spcPts val="0"/>
              </a:spcAft>
              <a:buFont typeface="Arial" panose="020B0604020202020204" pitchFamily="34" charset="0"/>
              <a:buNone/>
              <a:defRPr/>
            </a:pPr>
            <a:endParaRPr lang="en-US" sz="3000" dirty="0" smtClean="0"/>
          </a:p>
          <a:p>
            <a:pPr eaLnBrk="1" fontAlgn="auto" hangingPunct="1">
              <a:spcAft>
                <a:spcPts val="0"/>
              </a:spcAft>
              <a:defRPr/>
            </a:pPr>
            <a:r>
              <a:rPr lang="en-US" sz="3000" dirty="0" smtClean="0"/>
              <a:t>Short-termism: sacrificing the future for temporary rewards</a:t>
            </a:r>
            <a:r>
              <a:rPr lang="en-US" sz="3000" dirty="0"/>
              <a:t>. </a:t>
            </a:r>
            <a:endParaRPr lang="en-US" sz="3000" dirty="0" smtClean="0"/>
          </a:p>
          <a:p>
            <a:pPr marL="0" indent="0" eaLnBrk="1" fontAlgn="auto" hangingPunct="1">
              <a:spcAft>
                <a:spcPts val="0"/>
              </a:spcAft>
              <a:buFont typeface="Arial" panose="020B0604020202020204" pitchFamily="34" charset="0"/>
              <a:buNone/>
              <a:defRPr/>
            </a:pPr>
            <a:endParaRPr lang="en-US" sz="3000" dirty="0" smtClean="0"/>
          </a:p>
          <a:p>
            <a:pPr eaLnBrk="1" fontAlgn="auto" hangingPunct="1">
              <a:spcAft>
                <a:spcPts val="0"/>
              </a:spcAft>
              <a:defRPr/>
            </a:pPr>
            <a:r>
              <a:rPr lang="en-US" sz="3000" dirty="0"/>
              <a:t>House of </a:t>
            </a:r>
            <a:r>
              <a:rPr lang="en-US" sz="3000" dirty="0" smtClean="0"/>
              <a:t>cards: tenuous (fragile</a:t>
            </a:r>
            <a:r>
              <a:rPr lang="en-US" sz="3000" dirty="0"/>
              <a:t>, flimsy</a:t>
            </a:r>
            <a:r>
              <a:rPr lang="en-US" sz="3000" dirty="0" smtClean="0"/>
              <a:t>); built on quicksand. </a:t>
            </a:r>
            <a:endParaRPr lang="en-US" sz="3000" dirty="0"/>
          </a:p>
          <a:p>
            <a:pPr marL="0" indent="0" eaLnBrk="1" fontAlgn="auto" hangingPunct="1">
              <a:spcAft>
                <a:spcPts val="0"/>
              </a:spcAft>
              <a:buFont typeface="Arial" panose="020B0604020202020204" pitchFamily="34" charset="0"/>
              <a:buNone/>
              <a:defRPr/>
            </a:pPr>
            <a:endParaRPr lang="en-US" dirty="0" smtClean="0"/>
          </a:p>
          <a:p>
            <a:pPr marL="0" indent="0" eaLnBrk="1" fontAlgn="auto" hangingPunct="1">
              <a:spcAft>
                <a:spcPts val="0"/>
              </a:spcAft>
              <a:buNone/>
              <a:defRPr/>
            </a:pPr>
            <a:endParaRPr lang="en-US" dirty="0"/>
          </a:p>
        </p:txBody>
      </p:sp>
    </p:spTree>
    <p:extLst>
      <p:ext uri="{BB962C8B-B14F-4D97-AF65-F5344CB8AC3E}">
        <p14:creationId xmlns:p14="http://schemas.microsoft.com/office/powerpoint/2010/main" val="11306612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 y="76200"/>
            <a:ext cx="8991600" cy="553998"/>
          </a:xfrm>
          <a:prstGeom prst="rect">
            <a:avLst/>
          </a:prstGeom>
          <a:noFill/>
        </p:spPr>
        <p:txBody>
          <a:bodyPr wrap="square" rtlCol="0">
            <a:spAutoFit/>
          </a:bodyPr>
          <a:lstStyle/>
          <a:p>
            <a:r>
              <a:rPr lang="en-US" sz="3000" dirty="0" smtClean="0"/>
              <a:t>Shift in values…</a:t>
            </a:r>
            <a:endParaRPr lang="en-US" sz="3000" dirty="0"/>
          </a:p>
        </p:txBody>
      </p:sp>
      <p:sp>
        <p:nvSpPr>
          <p:cNvPr id="2" name="TextBox 1"/>
          <p:cNvSpPr txBox="1"/>
          <p:nvPr/>
        </p:nvSpPr>
        <p:spPr>
          <a:xfrm>
            <a:off x="76200" y="1295400"/>
            <a:ext cx="8991600" cy="369332"/>
          </a:xfrm>
          <a:prstGeom prst="rect">
            <a:avLst/>
          </a:prstGeom>
          <a:noFill/>
        </p:spPr>
        <p:txBody>
          <a:bodyPr wrap="square" rtlCol="0">
            <a:spAutoFit/>
          </a:bodyPr>
          <a:lstStyle/>
          <a:p>
            <a:r>
              <a:rPr lang="en-US" dirty="0" smtClean="0">
                <a:sym typeface="Wingdings 3" panose="05040102010807070707" pitchFamily="18" charset="2"/>
              </a:rPr>
              <a:t>	</a:t>
            </a:r>
            <a:endParaRPr lang="en-US" sz="3000" dirty="0"/>
          </a:p>
        </p:txBody>
      </p:sp>
      <p:sp>
        <p:nvSpPr>
          <p:cNvPr id="3" name="TextBox 2"/>
          <p:cNvSpPr txBox="1"/>
          <p:nvPr/>
        </p:nvSpPr>
        <p:spPr>
          <a:xfrm>
            <a:off x="76200" y="838200"/>
            <a:ext cx="8991600" cy="1015663"/>
          </a:xfrm>
          <a:prstGeom prst="rect">
            <a:avLst/>
          </a:prstGeom>
          <a:noFill/>
        </p:spPr>
        <p:txBody>
          <a:bodyPr wrap="square" rtlCol="0">
            <a:spAutoFit/>
          </a:bodyPr>
          <a:lstStyle/>
          <a:p>
            <a:r>
              <a:rPr lang="en-US" dirty="0" smtClean="0">
                <a:sym typeface="Wingdings 3" panose="05040102010807070707" pitchFamily="18" charset="2"/>
              </a:rPr>
              <a:t>	</a:t>
            </a:r>
            <a:r>
              <a:rPr lang="en-US" sz="3000" dirty="0" smtClean="0">
                <a:sym typeface="Wingdings 3" panose="05040102010807070707" pitchFamily="18" charset="2"/>
              </a:rPr>
              <a:t> </a:t>
            </a:r>
            <a:r>
              <a:rPr lang="en-US" sz="3000" dirty="0" smtClean="0"/>
              <a:t>Emphasis </a:t>
            </a:r>
            <a:r>
              <a:rPr lang="en-US" sz="3000" dirty="0"/>
              <a:t>on the </a:t>
            </a:r>
            <a:r>
              <a:rPr lang="en-US" sz="3000" i="1" dirty="0"/>
              <a:t>good life</a:t>
            </a:r>
            <a:r>
              <a:rPr lang="en-US" sz="3000" dirty="0"/>
              <a:t>, not the “goods life” </a:t>
            </a:r>
            <a:r>
              <a:rPr lang="en-US" sz="3000" dirty="0" smtClean="0"/>
              <a:t>		(</a:t>
            </a:r>
            <a:r>
              <a:rPr lang="en-US" sz="3000" dirty="0"/>
              <a:t>more </a:t>
            </a:r>
            <a:r>
              <a:rPr lang="en-US" sz="3000" dirty="0" smtClean="0"/>
              <a:t>things).</a:t>
            </a:r>
            <a:endParaRPr lang="en-US" sz="3000" dirty="0"/>
          </a:p>
        </p:txBody>
      </p:sp>
    </p:spTree>
    <p:extLst>
      <p:ext uri="{BB962C8B-B14F-4D97-AF65-F5344CB8AC3E}">
        <p14:creationId xmlns:p14="http://schemas.microsoft.com/office/powerpoint/2010/main" val="418416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8466" name="TextBox 1"/>
          <p:cNvSpPr txBox="1">
            <a:spLocks noChangeArrowheads="1"/>
          </p:cNvSpPr>
          <p:nvPr/>
        </p:nvSpPr>
        <p:spPr bwMode="auto">
          <a:xfrm>
            <a:off x="76200" y="76200"/>
            <a:ext cx="8991600" cy="544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3000" dirty="0" smtClean="0">
                <a:solidFill>
                  <a:srgbClr val="FFFFFF"/>
                </a:solidFill>
              </a:rPr>
              <a:t>‘We </a:t>
            </a:r>
            <a:r>
              <a:rPr lang="en-US" altLang="en-US" sz="3000" dirty="0">
                <a:solidFill>
                  <a:srgbClr val="FFFFFF"/>
                </a:solidFill>
              </a:rPr>
              <a:t>must rapidly begin the shift from a </a:t>
            </a:r>
            <a:r>
              <a:rPr lang="en-US" altLang="en-US" sz="3000" dirty="0" smtClean="0">
                <a:solidFill>
                  <a:srgbClr val="FFFFFF"/>
                </a:solidFill>
              </a:rPr>
              <a:t>“thing-oriented” </a:t>
            </a:r>
            <a:r>
              <a:rPr lang="en-US" altLang="en-US" sz="3000" dirty="0">
                <a:solidFill>
                  <a:srgbClr val="FFFFFF"/>
                </a:solidFill>
              </a:rPr>
              <a:t>society to a </a:t>
            </a:r>
            <a:r>
              <a:rPr lang="en-US" altLang="en-US" sz="3000" dirty="0" smtClean="0">
                <a:solidFill>
                  <a:srgbClr val="FFFFFF"/>
                </a:solidFill>
              </a:rPr>
              <a:t>“person-oriented” </a:t>
            </a:r>
            <a:r>
              <a:rPr lang="en-US" altLang="en-US" sz="3000" dirty="0">
                <a:solidFill>
                  <a:srgbClr val="FFFFFF"/>
                </a:solidFill>
              </a:rPr>
              <a:t>society. When machines and computers, profit motives and property rights are considered more important than people, the giant triplets of racism, materialism, and militarism are incapable of being conquered</a:t>
            </a:r>
            <a:r>
              <a:rPr lang="en-US" altLang="en-US" sz="3000" dirty="0" smtClean="0">
                <a:solidFill>
                  <a:srgbClr val="FFFFFF"/>
                </a:solidFill>
              </a:rPr>
              <a:t>.’</a:t>
            </a:r>
            <a:endParaRPr lang="en-US" altLang="en-US" sz="3000" dirty="0">
              <a:solidFill>
                <a:srgbClr val="FFFFFF"/>
              </a:solidFill>
            </a:endParaRPr>
          </a:p>
          <a:p>
            <a:pPr eaLnBrk="1" hangingPunct="1">
              <a:spcBef>
                <a:spcPct val="0"/>
              </a:spcBef>
              <a:buFontTx/>
              <a:buNone/>
            </a:pPr>
            <a:endParaRPr lang="en-US" altLang="en-US" sz="3000" dirty="0">
              <a:solidFill>
                <a:srgbClr val="FFFFFF"/>
              </a:solidFill>
            </a:endParaRPr>
          </a:p>
          <a:p>
            <a:pPr eaLnBrk="1" hangingPunct="1">
              <a:spcBef>
                <a:spcPct val="0"/>
              </a:spcBef>
              <a:buFontTx/>
              <a:buNone/>
            </a:pPr>
            <a:r>
              <a:rPr lang="en-US" altLang="en-US" sz="3000" dirty="0">
                <a:solidFill>
                  <a:srgbClr val="FFFFFF"/>
                </a:solidFill>
              </a:rPr>
              <a:t>Dr. Martin Luther King</a:t>
            </a:r>
          </a:p>
          <a:p>
            <a:pPr eaLnBrk="1" hangingPunct="1">
              <a:spcBef>
                <a:spcPct val="0"/>
              </a:spcBef>
              <a:buFontTx/>
              <a:buNone/>
            </a:pPr>
            <a:endParaRPr lang="en-US" altLang="en-US" sz="3000" dirty="0">
              <a:solidFill>
                <a:srgbClr val="FFFFFF"/>
              </a:solidFill>
            </a:endParaRPr>
          </a:p>
          <a:p>
            <a:pPr eaLnBrk="1" hangingPunct="1">
              <a:spcBef>
                <a:spcPct val="0"/>
              </a:spcBef>
              <a:buFontTx/>
              <a:buNone/>
            </a:pPr>
            <a:r>
              <a:rPr lang="en-US" altLang="en-US" sz="3000" dirty="0">
                <a:solidFill>
                  <a:srgbClr val="FFFFFF"/>
                </a:solidFill>
              </a:rPr>
              <a:t>Speech given at the Riverside Church in New York City on April 4, 1967, one year before he was killed.</a:t>
            </a:r>
          </a:p>
          <a:p>
            <a:pPr eaLnBrk="1" hangingPunct="1">
              <a:spcBef>
                <a:spcPct val="0"/>
              </a:spcBef>
              <a:buFontTx/>
              <a:buNone/>
            </a:pPr>
            <a:endParaRPr lang="en-US" altLang="en-US" sz="1800" dirty="0">
              <a:solidFill>
                <a:srgbClr val="FFFFFF"/>
              </a:solidFill>
            </a:endParaRPr>
          </a:p>
        </p:txBody>
      </p:sp>
    </p:spTree>
    <p:extLst>
      <p:ext uri="{BB962C8B-B14F-4D97-AF65-F5344CB8AC3E}">
        <p14:creationId xmlns:p14="http://schemas.microsoft.com/office/powerpoint/2010/main" val="10188177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6200" y="76200"/>
            <a:ext cx="4343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3000" b="1" dirty="0" smtClean="0">
                <a:latin typeface="+mn-lt"/>
              </a:rPr>
              <a:t>Quantitative </a:t>
            </a:r>
            <a:r>
              <a:rPr lang="en-US" altLang="en-US" sz="3000" b="1" dirty="0">
                <a:latin typeface="+mn-lt"/>
              </a:rPr>
              <a:t>growth</a:t>
            </a:r>
            <a:r>
              <a:rPr lang="en-US" altLang="en-US" sz="3000" dirty="0">
                <a:latin typeface="+mn-lt"/>
              </a:rPr>
              <a:t>: t</a:t>
            </a:r>
            <a:r>
              <a:rPr lang="en-US" altLang="en-US" sz="3000" dirty="0" smtClean="0">
                <a:latin typeface="+mn-lt"/>
              </a:rPr>
              <a:t>o </a:t>
            </a:r>
            <a:r>
              <a:rPr lang="en-US" altLang="en-US" sz="3000" dirty="0">
                <a:latin typeface="+mn-lt"/>
              </a:rPr>
              <a:t>increase in size</a:t>
            </a:r>
            <a:r>
              <a:rPr lang="en-US" altLang="en-US" sz="3000" dirty="0" smtClean="0">
                <a:latin typeface="+mn-lt"/>
              </a:rPr>
              <a:t>. </a:t>
            </a:r>
            <a:endParaRPr lang="en-US" altLang="en-US" sz="3000" dirty="0">
              <a:latin typeface="+mn-lt"/>
            </a:endParaRPr>
          </a:p>
        </p:txBody>
      </p:sp>
      <p:sp>
        <p:nvSpPr>
          <p:cNvPr id="3" name="TextBox 2"/>
          <p:cNvSpPr txBox="1">
            <a:spLocks noChangeArrowheads="1"/>
          </p:cNvSpPr>
          <p:nvPr/>
        </p:nvSpPr>
        <p:spPr bwMode="auto">
          <a:xfrm>
            <a:off x="4495800" y="76200"/>
            <a:ext cx="4572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3000" b="1" dirty="0">
                <a:latin typeface="+mn-lt"/>
              </a:rPr>
              <a:t>Qualitative growth: </a:t>
            </a:r>
            <a:r>
              <a:rPr lang="en-US" altLang="en-US" sz="3000" dirty="0">
                <a:latin typeface="+mn-lt"/>
              </a:rPr>
              <a:t>s</a:t>
            </a:r>
            <a:r>
              <a:rPr lang="en-US" altLang="en-US" sz="3000" dirty="0" smtClean="0">
                <a:latin typeface="+mn-lt"/>
              </a:rPr>
              <a:t>ophistication </a:t>
            </a:r>
            <a:r>
              <a:rPr lang="en-US" altLang="en-US" sz="3000" dirty="0">
                <a:latin typeface="+mn-lt"/>
              </a:rPr>
              <a:t>&amp; maturity. </a:t>
            </a:r>
          </a:p>
        </p:txBody>
      </p:sp>
      <p:sp>
        <p:nvSpPr>
          <p:cNvPr id="4" name="TextBox 3"/>
          <p:cNvSpPr txBox="1"/>
          <p:nvPr/>
        </p:nvSpPr>
        <p:spPr>
          <a:xfrm>
            <a:off x="76200" y="1371600"/>
            <a:ext cx="4419600"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smtClean="0">
                <a:sym typeface="Wingdings 3" panose="05040102010807070707" pitchFamily="18" charset="2"/>
              </a:rPr>
              <a:t>Satisfying basic needs.</a:t>
            </a:r>
            <a:endParaRPr lang="en-US" sz="3000" dirty="0"/>
          </a:p>
        </p:txBody>
      </p:sp>
      <p:sp>
        <p:nvSpPr>
          <p:cNvPr id="5" name="TextBox 4"/>
          <p:cNvSpPr txBox="1"/>
          <p:nvPr/>
        </p:nvSpPr>
        <p:spPr>
          <a:xfrm>
            <a:off x="4495800" y="1295400"/>
            <a:ext cx="4572000" cy="1015663"/>
          </a:xfrm>
          <a:prstGeom prst="rect">
            <a:avLst/>
          </a:prstGeom>
          <a:noFill/>
        </p:spPr>
        <p:txBody>
          <a:bodyPr wrap="square" rtlCol="0">
            <a:spAutoFit/>
          </a:bodyPr>
          <a:lstStyle/>
          <a:p>
            <a:pPr marL="457200" indent="-457200">
              <a:buFont typeface="Arial" panose="020B0604020202020204" pitchFamily="34" charset="0"/>
              <a:buChar char="•"/>
            </a:pPr>
            <a:r>
              <a:rPr lang="en-US" sz="3000" dirty="0" smtClean="0"/>
              <a:t>Enriching </a:t>
            </a:r>
            <a:r>
              <a:rPr lang="en-US" sz="3000" dirty="0"/>
              <a:t>one’s life (to </a:t>
            </a:r>
            <a:r>
              <a:rPr lang="en-US" sz="3000" dirty="0" smtClean="0"/>
              <a:t>better </a:t>
            </a:r>
            <a:r>
              <a:rPr lang="en-US" sz="3000" dirty="0"/>
              <a:t>oneself).</a:t>
            </a:r>
          </a:p>
        </p:txBody>
      </p:sp>
      <p:sp>
        <p:nvSpPr>
          <p:cNvPr id="6" name="TextBox 5"/>
          <p:cNvSpPr txBox="1"/>
          <p:nvPr/>
        </p:nvSpPr>
        <p:spPr>
          <a:xfrm>
            <a:off x="76200" y="2133600"/>
            <a:ext cx="4343400" cy="553998"/>
          </a:xfrm>
          <a:prstGeom prst="rect">
            <a:avLst/>
          </a:prstGeom>
          <a:noFill/>
        </p:spPr>
        <p:txBody>
          <a:bodyPr wrap="square" rtlCol="0">
            <a:spAutoFit/>
          </a:bodyPr>
          <a:lstStyle/>
          <a:p>
            <a:r>
              <a:rPr lang="en-US" sz="3000" dirty="0" smtClean="0"/>
              <a:t> </a:t>
            </a:r>
            <a:endParaRPr lang="en-US" sz="3000" dirty="0"/>
          </a:p>
        </p:txBody>
      </p:sp>
    </p:spTree>
    <p:extLst>
      <p:ext uri="{BB962C8B-B14F-4D97-AF65-F5344CB8AC3E}">
        <p14:creationId xmlns:p14="http://schemas.microsoft.com/office/powerpoint/2010/main" val="2516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2400"/>
            <a:ext cx="8305800" cy="6558156"/>
          </a:xfrm>
          <a:prstGeom prst="rect">
            <a:avLst/>
          </a:prstGeom>
        </p:spPr>
      </p:pic>
    </p:spTree>
    <p:extLst>
      <p:ext uri="{BB962C8B-B14F-4D97-AF65-F5344CB8AC3E}">
        <p14:creationId xmlns:p14="http://schemas.microsoft.com/office/powerpoint/2010/main" val="3556725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False binaries</a:t>
            </a:r>
            <a:br>
              <a:rPr lang="en-US" b="1" dirty="0" smtClean="0"/>
            </a:br>
            <a:r>
              <a:rPr lang="en-US" sz="3600" dirty="0" smtClean="0"/>
              <a:t>(either – or)  </a:t>
            </a:r>
            <a:endParaRPr lang="en-US" sz="3600" dirty="0"/>
          </a:p>
        </p:txBody>
      </p:sp>
      <p:sp>
        <p:nvSpPr>
          <p:cNvPr id="3" name="Content Placeholder 2"/>
          <p:cNvSpPr>
            <a:spLocks noGrp="1"/>
          </p:cNvSpPr>
          <p:nvPr>
            <p:ph idx="1"/>
          </p:nvPr>
        </p:nvSpPr>
        <p:spPr/>
        <p:txBody>
          <a:bodyPr>
            <a:normAutofit fontScale="92500" lnSpcReduction="10000"/>
          </a:bodyPr>
          <a:lstStyle/>
          <a:p>
            <a:r>
              <a:rPr lang="en-US" sz="3000" dirty="0"/>
              <a:t>When two </a:t>
            </a:r>
            <a:r>
              <a:rPr lang="en-US" sz="3000" dirty="0" smtClean="0"/>
              <a:t>options </a:t>
            </a:r>
            <a:r>
              <a:rPr lang="en-US" sz="3000" dirty="0"/>
              <a:t>are given as the only possibilities</a:t>
            </a:r>
            <a:r>
              <a:rPr lang="en-US" sz="3000" dirty="0" smtClean="0"/>
              <a:t>.</a:t>
            </a:r>
          </a:p>
          <a:p>
            <a:endParaRPr lang="en-US" sz="3000" dirty="0"/>
          </a:p>
          <a:p>
            <a:pPr marL="0" indent="0">
              <a:buNone/>
            </a:pPr>
            <a:r>
              <a:rPr lang="en-US" sz="3000" dirty="0" smtClean="0"/>
              <a:t>	</a:t>
            </a:r>
            <a:r>
              <a:rPr lang="en-US" sz="3000" dirty="0" smtClean="0">
                <a:sym typeface="Wingdings 3" panose="05040102010807070707" pitchFamily="18" charset="2"/>
              </a:rPr>
              <a:t> </a:t>
            </a:r>
            <a:r>
              <a:rPr lang="en-US" sz="3000" dirty="0">
                <a:sym typeface="Wingdings 3" panose="05040102010807070707" pitchFamily="18" charset="2"/>
              </a:rPr>
              <a:t>C</a:t>
            </a:r>
            <a:r>
              <a:rPr lang="en-US" sz="3000" dirty="0" smtClean="0"/>
              <a:t>apitalism or Communism</a:t>
            </a:r>
          </a:p>
          <a:p>
            <a:pPr marL="0" indent="0">
              <a:buNone/>
            </a:pPr>
            <a:endParaRPr lang="en-US" sz="3000" dirty="0"/>
          </a:p>
          <a:p>
            <a:pPr marL="0" indent="0">
              <a:buNone/>
            </a:pPr>
            <a:r>
              <a:rPr lang="en-US" sz="3000" dirty="0" smtClean="0"/>
              <a:t>	</a:t>
            </a:r>
            <a:r>
              <a:rPr lang="en-US" sz="3000" dirty="0" smtClean="0">
                <a:sym typeface="Wingdings 3" panose="05040102010807070707" pitchFamily="18" charset="2"/>
              </a:rPr>
              <a:t> </a:t>
            </a:r>
            <a:r>
              <a:rPr lang="en-US" sz="3000" i="1" dirty="0">
                <a:sym typeface="Wingdings 3" panose="05040102010807070707" pitchFamily="18" charset="2"/>
              </a:rPr>
              <a:t>T</a:t>
            </a:r>
            <a:r>
              <a:rPr lang="en-US" sz="3000" i="1" dirty="0" smtClean="0"/>
              <a:t>he</a:t>
            </a:r>
            <a:r>
              <a:rPr lang="en-US" sz="3000" dirty="0" smtClean="0"/>
              <a:t> </a:t>
            </a:r>
            <a:r>
              <a:rPr lang="en-US" sz="3000" dirty="0"/>
              <a:t>market </a:t>
            </a:r>
            <a:r>
              <a:rPr lang="en-US" sz="3000" dirty="0" smtClean="0"/>
              <a:t>or state management</a:t>
            </a:r>
          </a:p>
          <a:p>
            <a:pPr marL="0" indent="0">
              <a:buNone/>
            </a:pPr>
            <a:endParaRPr lang="en-US" sz="3000" dirty="0"/>
          </a:p>
          <a:p>
            <a:pPr marL="0" indent="0">
              <a:buNone/>
            </a:pPr>
            <a:r>
              <a:rPr lang="en-US" sz="3000" dirty="0" smtClean="0"/>
              <a:t>	</a:t>
            </a:r>
            <a:r>
              <a:rPr lang="en-US" sz="3000" dirty="0" smtClean="0">
                <a:sym typeface="Wingdings 3" panose="05040102010807070707" pitchFamily="18" charset="2"/>
              </a:rPr>
              <a:t> C</a:t>
            </a:r>
            <a:r>
              <a:rPr lang="en-US" sz="3000" dirty="0" smtClean="0"/>
              <a:t>oke or Pepsi</a:t>
            </a:r>
            <a:r>
              <a:rPr lang="en-US" sz="3000" dirty="0">
                <a:latin typeface="Calibri" panose="020F0502020204030204" pitchFamily="34" charset="0"/>
                <a:cs typeface="Calibri" panose="020F0502020204030204" pitchFamily="34" charset="0"/>
              </a:rPr>
              <a:t>™</a:t>
            </a:r>
            <a:endParaRPr lang="en-US" sz="3000" dirty="0"/>
          </a:p>
          <a:p>
            <a:pPr marL="0" indent="0">
              <a:buNone/>
            </a:pPr>
            <a:endParaRPr lang="en-US" sz="3000" dirty="0"/>
          </a:p>
          <a:p>
            <a:r>
              <a:rPr lang="en-US" sz="3000" dirty="0" smtClean="0"/>
              <a:t>Dividing </a:t>
            </a:r>
            <a:r>
              <a:rPr lang="en-US" sz="3000" dirty="0"/>
              <a:t>into extremes, </a:t>
            </a:r>
            <a:r>
              <a:rPr lang="en-US" sz="3000" dirty="0" smtClean="0"/>
              <a:t>this </a:t>
            </a:r>
            <a:r>
              <a:rPr lang="en-US" sz="3000" dirty="0"/>
              <a:t>or </a:t>
            </a:r>
            <a:r>
              <a:rPr lang="en-US" sz="3000" dirty="0" smtClean="0"/>
              <a:t>nothing.</a:t>
            </a:r>
          </a:p>
          <a:p>
            <a:pPr marL="0" indent="0">
              <a:buNone/>
            </a:pPr>
            <a:endParaRPr lang="en-US" dirty="0"/>
          </a:p>
          <a:p>
            <a:endParaRPr lang="en-US" dirty="0" smtClean="0"/>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279537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Cultural tipping </a:t>
            </a:r>
            <a:r>
              <a:rPr lang="en-US" sz="4000" b="1" dirty="0" smtClean="0"/>
              <a:t>point</a:t>
            </a:r>
            <a:endParaRPr lang="en-US" sz="4000" b="1" dirty="0"/>
          </a:p>
        </p:txBody>
      </p:sp>
      <p:sp>
        <p:nvSpPr>
          <p:cNvPr id="3" name="Content Placeholder 2"/>
          <p:cNvSpPr>
            <a:spLocks noGrp="1"/>
          </p:cNvSpPr>
          <p:nvPr>
            <p:ph idx="1"/>
          </p:nvPr>
        </p:nvSpPr>
        <p:spPr/>
        <p:txBody>
          <a:bodyPr>
            <a:normAutofit/>
          </a:bodyPr>
          <a:lstStyle/>
          <a:p>
            <a:r>
              <a:rPr lang="en-US" sz="2800" dirty="0"/>
              <a:t>A fundamental change in thinking</a:t>
            </a:r>
            <a:r>
              <a:rPr lang="en-US" sz="2800" dirty="0" smtClean="0"/>
              <a:t>.</a:t>
            </a:r>
          </a:p>
          <a:p>
            <a:endParaRPr lang="en-US" sz="2800" dirty="0"/>
          </a:p>
          <a:p>
            <a:r>
              <a:rPr lang="en-US" sz="2800" dirty="0"/>
              <a:t>Social sciences research: only 5–10% of the people in the world, or a country or locality can bring about major social change</a:t>
            </a:r>
            <a:r>
              <a:rPr lang="en-US" sz="2800" dirty="0" smtClean="0"/>
              <a:t>.</a:t>
            </a:r>
          </a:p>
          <a:p>
            <a:pPr marL="0" indent="0">
              <a:buNone/>
            </a:pPr>
            <a:endParaRPr lang="en-US" sz="2800" dirty="0"/>
          </a:p>
          <a:p>
            <a:pPr marL="0" lvl="0" indent="0">
              <a:buNone/>
            </a:pPr>
            <a:r>
              <a:rPr lang="en-US" sz="2800" dirty="0">
                <a:sym typeface="Wingdings 3" panose="05040102010807070707" pitchFamily="18" charset="2"/>
              </a:rPr>
              <a:t>	</a:t>
            </a:r>
            <a:r>
              <a:rPr lang="en-US" sz="2800" dirty="0" smtClean="0">
                <a:solidFill>
                  <a:prstClr val="white"/>
                </a:solidFill>
                <a:sym typeface="Wingdings 3" panose="05040102010807070707" pitchFamily="18" charset="2"/>
              </a:rPr>
              <a:t> </a:t>
            </a:r>
            <a:r>
              <a:rPr lang="en-US" sz="2800" dirty="0">
                <a:solidFill>
                  <a:prstClr val="white"/>
                </a:solidFill>
              </a:rPr>
              <a:t>Miller, Tyler., </a:t>
            </a:r>
            <a:r>
              <a:rPr lang="en-US" sz="2800" dirty="0" err="1">
                <a:solidFill>
                  <a:prstClr val="white"/>
                </a:solidFill>
              </a:rPr>
              <a:t>Spoolman</a:t>
            </a:r>
            <a:r>
              <a:rPr lang="en-US" sz="2800" dirty="0">
                <a:solidFill>
                  <a:prstClr val="white"/>
                </a:solidFill>
              </a:rPr>
              <a:t>, Scott. (2016): </a:t>
            </a:r>
            <a:r>
              <a:rPr lang="en-US" sz="2800" b="1" dirty="0">
                <a:solidFill>
                  <a:prstClr val="white"/>
                </a:solidFill>
              </a:rPr>
              <a:t>Living </a:t>
            </a:r>
            <a:r>
              <a:rPr lang="en-US" sz="2800" b="1" dirty="0" smtClean="0">
                <a:solidFill>
                  <a:prstClr val="white"/>
                </a:solidFill>
              </a:rPr>
              <a:t>		in </a:t>
            </a:r>
            <a:r>
              <a:rPr lang="en-US" sz="2800" b="1" dirty="0">
                <a:solidFill>
                  <a:prstClr val="white"/>
                </a:solidFill>
              </a:rPr>
              <a:t>the </a:t>
            </a:r>
            <a:r>
              <a:rPr lang="en-US" sz="2800" b="1" dirty="0" smtClean="0">
                <a:solidFill>
                  <a:prstClr val="white"/>
                </a:solidFill>
              </a:rPr>
              <a:t>Environment</a:t>
            </a:r>
            <a:r>
              <a:rPr lang="en-US" sz="2800" dirty="0">
                <a:solidFill>
                  <a:prstClr val="white"/>
                </a:solidFill>
              </a:rPr>
              <a:t>. </a:t>
            </a:r>
            <a:r>
              <a:rPr lang="en-US" sz="2800" i="1" dirty="0">
                <a:solidFill>
                  <a:prstClr val="white"/>
                </a:solidFill>
              </a:rPr>
              <a:t>Cengage Learning</a:t>
            </a:r>
            <a:r>
              <a:rPr lang="en-US" sz="2800" dirty="0">
                <a:solidFill>
                  <a:prstClr val="white"/>
                </a:solidFill>
              </a:rPr>
              <a:t>. </a:t>
            </a:r>
            <a:endParaRPr lang="en-US" sz="2800" dirty="0" smtClean="0">
              <a:solidFill>
                <a:prstClr val="white"/>
              </a:solidFill>
            </a:endParaRPr>
          </a:p>
          <a:p>
            <a:pPr marL="0" lvl="0" indent="0">
              <a:buNone/>
            </a:pPr>
            <a:r>
              <a:rPr lang="en-US" sz="2800" dirty="0" smtClean="0">
                <a:solidFill>
                  <a:prstClr val="white"/>
                </a:solidFill>
              </a:rPr>
              <a:t>		19th Edition</a:t>
            </a:r>
            <a:r>
              <a:rPr lang="en-US" sz="2800" dirty="0">
                <a:solidFill>
                  <a:prstClr val="white"/>
                </a:solidFill>
              </a:rPr>
              <a:t>, </a:t>
            </a:r>
            <a:r>
              <a:rPr lang="en-US" sz="2800" dirty="0" smtClean="0">
                <a:solidFill>
                  <a:prstClr val="white"/>
                </a:solidFill>
              </a:rPr>
              <a:t>page </a:t>
            </a:r>
            <a:r>
              <a:rPr lang="en-US" sz="2800" dirty="0">
                <a:solidFill>
                  <a:prstClr val="white"/>
                </a:solidFill>
              </a:rPr>
              <a:t>695</a:t>
            </a:r>
            <a:r>
              <a:rPr lang="en-US" sz="2800" dirty="0" smtClean="0">
                <a:solidFill>
                  <a:prstClr val="white"/>
                </a:solidFill>
              </a:rPr>
              <a:t>.</a:t>
            </a:r>
          </a:p>
          <a:p>
            <a:pPr marL="0" lvl="0" indent="0">
              <a:buNone/>
            </a:pPr>
            <a:endParaRPr lang="en-US" sz="2800" dirty="0" smtClean="0">
              <a:solidFill>
                <a:prstClr val="white"/>
              </a:solidFill>
            </a:endParaRPr>
          </a:p>
          <a:p>
            <a:pPr marL="0" lvl="0" indent="0">
              <a:buNone/>
            </a:pPr>
            <a:endParaRPr lang="en-US" sz="2800" dirty="0">
              <a:solidFill>
                <a:prstClr val="white"/>
              </a:solidFill>
            </a:endParaRPr>
          </a:p>
          <a:p>
            <a:pPr marL="0" lvl="0" indent="0">
              <a:buNone/>
            </a:pPr>
            <a:endParaRPr lang="en-US" sz="2800" dirty="0">
              <a:solidFill>
                <a:prstClr val="white"/>
              </a:solidFill>
            </a:endParaRP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905422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t>Cultural tipping </a:t>
            </a:r>
            <a:r>
              <a:rPr lang="en-US" sz="4000" b="1" dirty="0" smtClean="0"/>
              <a:t>point</a:t>
            </a:r>
            <a:r>
              <a:rPr lang="en-US" sz="4200" b="1" dirty="0" smtClean="0"/>
              <a:t/>
            </a:r>
            <a:br>
              <a:rPr lang="en-US" sz="4200" b="1" dirty="0" smtClean="0"/>
            </a:br>
            <a:r>
              <a:rPr lang="en-US" sz="3300" dirty="0" smtClean="0"/>
              <a:t>(partial list)</a:t>
            </a:r>
            <a:endParaRPr lang="en-US" sz="3300" dirty="0"/>
          </a:p>
        </p:txBody>
      </p:sp>
      <p:sp>
        <p:nvSpPr>
          <p:cNvPr id="3" name="Content Placeholder 2"/>
          <p:cNvSpPr>
            <a:spLocks noGrp="1"/>
          </p:cNvSpPr>
          <p:nvPr>
            <p:ph idx="1"/>
          </p:nvPr>
        </p:nvSpPr>
        <p:spPr/>
        <p:txBody>
          <a:bodyPr>
            <a:noAutofit/>
          </a:bodyPr>
          <a:lstStyle/>
          <a:p>
            <a:r>
              <a:rPr lang="en-US" sz="2200" dirty="0"/>
              <a:t>Abolition movement</a:t>
            </a:r>
          </a:p>
          <a:p>
            <a:r>
              <a:rPr lang="en-US" sz="2200" dirty="0"/>
              <a:t>Women’s rights movement</a:t>
            </a:r>
          </a:p>
          <a:p>
            <a:r>
              <a:rPr lang="en-US" sz="2200" dirty="0"/>
              <a:t>Civil </a:t>
            </a:r>
            <a:r>
              <a:rPr lang="en-US" sz="2200" dirty="0" smtClean="0"/>
              <a:t>disobedience</a:t>
            </a:r>
            <a:endParaRPr lang="en-US" sz="2200" dirty="0"/>
          </a:p>
          <a:p>
            <a:r>
              <a:rPr lang="en-US" sz="2200" dirty="0"/>
              <a:t>Indigenous people’s movement</a:t>
            </a:r>
          </a:p>
          <a:p>
            <a:r>
              <a:rPr lang="en-US" sz="2200" dirty="0"/>
              <a:t>Occupy Wall Street</a:t>
            </a:r>
          </a:p>
          <a:p>
            <a:r>
              <a:rPr lang="en-US" sz="2200" dirty="0" smtClean="0"/>
              <a:t>LGBTQ </a:t>
            </a:r>
            <a:r>
              <a:rPr lang="en-US" sz="2200" dirty="0"/>
              <a:t>rights</a:t>
            </a:r>
          </a:p>
          <a:p>
            <a:r>
              <a:rPr lang="en-US" sz="2200" dirty="0"/>
              <a:t>Environmental </a:t>
            </a:r>
            <a:r>
              <a:rPr lang="en-US" sz="2200" dirty="0" smtClean="0"/>
              <a:t>justice</a:t>
            </a:r>
            <a:endParaRPr lang="en-US" sz="2200" dirty="0"/>
          </a:p>
          <a:p>
            <a:r>
              <a:rPr lang="en-US" sz="2200" dirty="0"/>
              <a:t>Resistance against apartheid </a:t>
            </a:r>
          </a:p>
          <a:p>
            <a:r>
              <a:rPr lang="en-US" sz="2200" dirty="0"/>
              <a:t>Nuclear free world</a:t>
            </a:r>
          </a:p>
          <a:p>
            <a:r>
              <a:rPr lang="en-US" sz="2200" dirty="0"/>
              <a:t>Animal </a:t>
            </a:r>
            <a:r>
              <a:rPr lang="en-US" sz="2200" dirty="0" smtClean="0"/>
              <a:t>welfare</a:t>
            </a:r>
          </a:p>
        </p:txBody>
      </p:sp>
    </p:spTree>
    <p:extLst>
      <p:ext uri="{BB962C8B-B14F-4D97-AF65-F5344CB8AC3E}">
        <p14:creationId xmlns:p14="http://schemas.microsoft.com/office/powerpoint/2010/main" val="37455783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4597</TotalTime>
  <Words>386</Words>
  <Application>Microsoft Office PowerPoint</Application>
  <PresentationFormat>On-screen Show (4:3)</PresentationFormat>
  <Paragraphs>88</Paragraphs>
  <Slides>12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Wingdings 3</vt:lpstr>
      <vt:lpstr>Office Theme</vt:lpstr>
      <vt:lpstr> Save the Earth? </vt:lpstr>
      <vt:lpstr>Faustian bargain</vt:lpstr>
      <vt:lpstr>PowerPoint Presentation</vt:lpstr>
      <vt:lpstr>PowerPoint Presentation</vt:lpstr>
      <vt:lpstr>PowerPoint Presentation</vt:lpstr>
      <vt:lpstr>PowerPoint Presentation</vt:lpstr>
      <vt:lpstr>False binaries (either – or)  </vt:lpstr>
      <vt:lpstr>Cultural tipping point</vt:lpstr>
      <vt:lpstr>Cultural tipping point (partial list)</vt:lpstr>
      <vt:lpstr>Three stages of truth</vt:lpstr>
      <vt:lpstr>An existential crisis (self-scrutiny)</vt:lpstr>
      <vt:lpstr>PowerPoint Presentation</vt:lpstr>
    </vt:vector>
  </TitlesOfParts>
  <Company>SFSU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Huia Richard Hutton</dc:creator>
  <cp:lastModifiedBy>Huia Richard Hutton</cp:lastModifiedBy>
  <cp:revision>953</cp:revision>
  <cp:lastPrinted>2019-02-12T21:19:42Z</cp:lastPrinted>
  <dcterms:created xsi:type="dcterms:W3CDTF">2014-02-06T22:05:54Z</dcterms:created>
  <dcterms:modified xsi:type="dcterms:W3CDTF">2019-03-04T23:10:41Z</dcterms:modified>
</cp:coreProperties>
</file>